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7775575" cy="10907713"/>
  <p:notesSz cx="6888163" cy="100187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BA2C"/>
    <a:srgbClr val="FF9933"/>
    <a:srgbClr val="0000FF"/>
    <a:srgbClr val="006834"/>
    <a:srgbClr val="00B9EF"/>
    <a:srgbClr val="E61B27"/>
    <a:srgbClr val="FFFFFF"/>
    <a:srgbClr val="EB6D9A"/>
    <a:srgbClr val="FFF462"/>
    <a:srgbClr val="E744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63" autoAdjust="0"/>
    <p:restoredTop sz="99699" autoAdjust="0"/>
  </p:normalViewPr>
  <p:slideViewPr>
    <p:cSldViewPr snapToGrid="0">
      <p:cViewPr varScale="1">
        <p:scale>
          <a:sx n="72" d="100"/>
          <a:sy n="72" d="100"/>
        </p:scale>
        <p:origin x="2952" y="84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85369" cy="500708"/>
          </a:xfrm>
          <a:prstGeom prst="rect">
            <a:avLst/>
          </a:prstGeom>
        </p:spPr>
        <p:txBody>
          <a:bodyPr vert="horz" lIns="86974" tIns="43488" rIns="86974" bIns="43488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303" y="0"/>
            <a:ext cx="2985369" cy="500708"/>
          </a:xfrm>
          <a:prstGeom prst="rect">
            <a:avLst/>
          </a:prstGeom>
        </p:spPr>
        <p:txBody>
          <a:bodyPr vert="horz" lIns="86974" tIns="43488" rIns="86974" bIns="43488" rtlCol="0"/>
          <a:lstStyle>
            <a:lvl1pPr algn="r">
              <a:defRPr sz="1000"/>
            </a:lvl1pPr>
          </a:lstStyle>
          <a:p>
            <a:fld id="{EA4C0380-2DE9-498B-B68D-60B46204BA80}" type="datetimeFigureOut">
              <a:rPr kumimoji="1" lang="ja-JP" altLang="en-US" smtClean="0"/>
              <a:t>2020/2/21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516487"/>
            <a:ext cx="2985369" cy="500707"/>
          </a:xfrm>
          <a:prstGeom prst="rect">
            <a:avLst/>
          </a:prstGeom>
        </p:spPr>
        <p:txBody>
          <a:bodyPr vert="horz" lIns="86974" tIns="43488" rIns="86974" bIns="43488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303" y="9516487"/>
            <a:ext cx="2985369" cy="500707"/>
          </a:xfrm>
          <a:prstGeom prst="rect">
            <a:avLst/>
          </a:prstGeom>
        </p:spPr>
        <p:txBody>
          <a:bodyPr vert="horz" lIns="86974" tIns="43488" rIns="86974" bIns="43488" rtlCol="0" anchor="b"/>
          <a:lstStyle>
            <a:lvl1pPr algn="r">
              <a:defRPr sz="10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2984870" cy="502674"/>
          </a:xfrm>
          <a:prstGeom prst="rect">
            <a:avLst/>
          </a:prstGeom>
        </p:spPr>
        <p:txBody>
          <a:bodyPr vert="horz" lIns="92420" tIns="46210" rIns="92420" bIns="46210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704" y="1"/>
            <a:ext cx="2984870" cy="502674"/>
          </a:xfrm>
          <a:prstGeom prst="rect">
            <a:avLst/>
          </a:prstGeom>
        </p:spPr>
        <p:txBody>
          <a:bodyPr vert="horz" lIns="92420" tIns="46210" rIns="92420" bIns="46210" rtlCol="0"/>
          <a:lstStyle>
            <a:lvl1pPr algn="r">
              <a:defRPr sz="1000"/>
            </a:lvl1pPr>
          </a:lstStyle>
          <a:p>
            <a:fld id="{70F99883-74AE-4A2C-81B7-5B86A08198C0}" type="datetimeFigureOut">
              <a:rPr kumimoji="1" lang="ja-JP" altLang="en-US" smtClean="0"/>
              <a:t>2020/2/21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8375" y="1250950"/>
            <a:ext cx="2411413" cy="3382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20" tIns="46210" rIns="92420" bIns="4621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8"/>
            <a:ext cx="5510530" cy="3944868"/>
          </a:xfrm>
          <a:prstGeom prst="rect">
            <a:avLst/>
          </a:prstGeom>
        </p:spPr>
        <p:txBody>
          <a:bodyPr vert="horz" lIns="92420" tIns="46210" rIns="92420" bIns="4621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516043"/>
            <a:ext cx="2984870" cy="502673"/>
          </a:xfrm>
          <a:prstGeom prst="rect">
            <a:avLst/>
          </a:prstGeom>
        </p:spPr>
        <p:txBody>
          <a:bodyPr vert="horz" lIns="92420" tIns="46210" rIns="92420" bIns="46210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704" y="9516043"/>
            <a:ext cx="2984870" cy="502673"/>
          </a:xfrm>
          <a:prstGeom prst="rect">
            <a:avLst/>
          </a:prstGeom>
        </p:spPr>
        <p:txBody>
          <a:bodyPr vert="horz" lIns="92420" tIns="46210" rIns="92420" bIns="46210" rtlCol="0" anchor="b"/>
          <a:lstStyle>
            <a:lvl1pPr algn="r">
              <a:defRPr sz="10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dirty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06" y="-287"/>
            <a:ext cx="7782281" cy="10908000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418" y="760697"/>
            <a:ext cx="1316739" cy="813818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144" y="1382209"/>
            <a:ext cx="1718292" cy="955247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</p:pic>
      <p:sp>
        <p:nvSpPr>
          <p:cNvPr id="9" name="正方形/長方形 8"/>
          <p:cNvSpPr/>
          <p:nvPr/>
        </p:nvSpPr>
        <p:spPr>
          <a:xfrm>
            <a:off x="1979005" y="3109712"/>
            <a:ext cx="465102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他のソフトドリンクとの置替えは＋</a:t>
            </a:r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50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円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954150" y="6017394"/>
            <a:ext cx="3605189" cy="1147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  <a:tabLst>
                <a:tab pos="1076325" algn="l"/>
                <a:tab pos="1739900" algn="l"/>
                <a:tab pos="2827338" algn="l"/>
              </a:tabLst>
            </a:pPr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餃子 　　</a:t>
            </a:r>
            <a:r>
              <a:rPr lang="en-US" altLang="ja-JP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ｹ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　 　　     </a:t>
            </a:r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￥</a:t>
            </a:r>
            <a:r>
              <a:rPr lang="en-US" altLang="ja-JP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400</a:t>
            </a:r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   国産牛すじ　　　 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￥</a:t>
            </a:r>
            <a:r>
              <a:rPr lang="en-US" altLang="ja-JP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500</a:t>
            </a:r>
          </a:p>
          <a:p>
            <a:pPr>
              <a:lnSpc>
                <a:spcPts val="1400"/>
              </a:lnSpc>
              <a:tabLst>
                <a:tab pos="1076325" algn="l"/>
                <a:tab pos="1739900" algn="l"/>
                <a:tab pos="2827338" algn="l"/>
              </a:tabLst>
            </a:pPr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やわらか唐揚げ</a:t>
            </a:r>
            <a:r>
              <a:rPr lang="en-US" altLang="ja-JP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ケ  ￥</a:t>
            </a:r>
            <a:r>
              <a:rPr lang="en-US" altLang="ja-JP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400	</a:t>
            </a:r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鶏つくね棒</a:t>
            </a:r>
            <a:r>
              <a:rPr lang="en-US" altLang="ja-JP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   </a:t>
            </a:r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￥</a:t>
            </a:r>
            <a:r>
              <a:rPr lang="en-US" altLang="ja-JP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450</a:t>
            </a:r>
            <a:endParaRPr lang="ja-JP" altLang="en-US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400"/>
              </a:lnSpc>
              <a:tabLst>
                <a:tab pos="1076325" algn="l"/>
                <a:tab pos="1739900" algn="l"/>
                <a:tab pos="2827338" algn="l"/>
              </a:tabLst>
            </a:pPr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トンカツ</a:t>
            </a:r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 </a:t>
            </a:r>
            <a:r>
              <a: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</a:t>
            </a:r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￥</a:t>
            </a:r>
            <a:r>
              <a:rPr lang="en-US" altLang="ja-JP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500	</a:t>
            </a:r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だし巻   </a:t>
            </a:r>
            <a:r>
              <a:rPr lang="en-US" altLang="ja-JP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   </a:t>
            </a:r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￥</a:t>
            </a:r>
            <a:r>
              <a:rPr lang="en-US" altLang="ja-JP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400</a:t>
            </a:r>
            <a:endParaRPr lang="ja-JP" altLang="en-US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400"/>
              </a:lnSpc>
              <a:tabLst>
                <a:tab pos="1076325" algn="l"/>
                <a:tab pos="1739900" algn="l"/>
                <a:tab pos="2827338" algn="l"/>
              </a:tabLst>
            </a:pPr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コロッケ　</a:t>
            </a:r>
            <a:r>
              <a:rPr lang="en-US" altLang="ja-JP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</a:t>
            </a:r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￥</a:t>
            </a:r>
            <a:r>
              <a:rPr lang="en-US" altLang="ja-JP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400	</a:t>
            </a:r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ピラフ（キムチ・エビ）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￥</a:t>
            </a:r>
            <a:r>
              <a:rPr lang="en-US" altLang="ja-JP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400</a:t>
            </a:r>
          </a:p>
          <a:p>
            <a:pPr>
              <a:lnSpc>
                <a:spcPts val="1400"/>
              </a:lnSpc>
              <a:tabLst>
                <a:tab pos="1076325" algn="l"/>
                <a:tab pos="1739900" algn="l"/>
                <a:tab pos="2827338" algn="l"/>
              </a:tabLst>
            </a:pPr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焼鳥（</a:t>
            </a:r>
            <a:r>
              <a:rPr lang="en-US" altLang="ja-JP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本）モモ／皮　 ￥</a:t>
            </a:r>
            <a:r>
              <a:rPr lang="en-US" altLang="ja-JP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400</a:t>
            </a:r>
            <a:r>
              <a:rPr lang="ja-JP" altLang="en-US" sz="1050" dirty="0">
                <a:latin typeface="ＭＳ Ｐゴシック" panose="020B0600070205080204" pitchFamily="50" charset="-128"/>
              </a:rPr>
              <a:t>　   枝豆　　　</a:t>
            </a:r>
            <a:r>
              <a:rPr lang="ja-JP" altLang="en-US" sz="1200" dirty="0">
                <a:latin typeface="ＭＳ Ｐゴシック" panose="020B0600070205080204" pitchFamily="50" charset="-128"/>
              </a:rPr>
              <a:t>　　</a:t>
            </a:r>
            <a:r>
              <a:rPr lang="ja-JP" altLang="en-US" sz="1000" dirty="0">
                <a:latin typeface="ＭＳ Ｐゴシック" panose="020B0600070205080204" pitchFamily="50" charset="-128"/>
              </a:rPr>
              <a:t>　　 　　　</a:t>
            </a:r>
            <a:r>
              <a:rPr lang="ja-JP" altLang="en-US" sz="1050" dirty="0">
                <a:latin typeface="ＭＳ Ｐゴシック" panose="020B0600070205080204" pitchFamily="50" charset="-128"/>
              </a:rPr>
              <a:t>￥</a:t>
            </a:r>
            <a:r>
              <a:rPr lang="en-US" altLang="ja-JP" sz="1050" dirty="0">
                <a:latin typeface="ＭＳ Ｐゴシック" panose="020B0600070205080204" pitchFamily="50" charset="-128"/>
              </a:rPr>
              <a:t>300</a:t>
            </a:r>
          </a:p>
          <a:p>
            <a:pPr>
              <a:lnSpc>
                <a:spcPts val="1400"/>
              </a:lnSpc>
              <a:tabLst>
                <a:tab pos="1076325" algn="l"/>
                <a:tab pos="1739900" algn="l"/>
                <a:tab pos="2827338" algn="l"/>
              </a:tabLst>
            </a:pPr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433785" y="6013964"/>
            <a:ext cx="2227100" cy="1349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  <a:tabLst>
                <a:tab pos="1581150" algn="r"/>
              </a:tabLst>
            </a:pPr>
            <a:r>
              <a:rPr lang="ja-JP" altLang="en-US" sz="1400" b="1" dirty="0">
                <a:latin typeface="ＭＳ Ｐゴシック" panose="020B0600070205080204" pitchFamily="50" charset="-128"/>
              </a:rPr>
              <a:t>生ビール　　　　　　　￥</a:t>
            </a:r>
            <a:r>
              <a:rPr lang="en-US" altLang="ja-JP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500</a:t>
            </a:r>
          </a:p>
          <a:p>
            <a:pPr>
              <a:lnSpc>
                <a:spcPts val="1400"/>
              </a:lnSpc>
              <a:tabLst>
                <a:tab pos="1581150" algn="r"/>
              </a:tabLst>
            </a:pP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瓶ビール　　　　　　　￥</a:t>
            </a:r>
            <a:r>
              <a:rPr lang="en-US" altLang="ja-JP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550</a:t>
            </a:r>
            <a:endParaRPr lang="ja-JP" altLang="en-US" sz="1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400"/>
              </a:lnSpc>
              <a:tabLst>
                <a:tab pos="1581150" algn="r"/>
              </a:tabLst>
            </a:pP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酎</a:t>
            </a:r>
            <a:r>
              <a:rPr lang="ja-JP" altLang="en-US" sz="1400" b="1" dirty="0">
                <a:latin typeface="ＭＳ Ｐゴシック" panose="020B0600070205080204" pitchFamily="50" charset="-128"/>
              </a:rPr>
              <a:t>ハイ　　　　</a:t>
            </a: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　 ￥</a:t>
            </a:r>
            <a:r>
              <a:rPr lang="en-US" altLang="ja-JP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450</a:t>
            </a:r>
          </a:p>
          <a:p>
            <a:pPr>
              <a:lnSpc>
                <a:spcPts val="1400"/>
              </a:lnSpc>
              <a:tabLst>
                <a:tab pos="1581150" algn="r"/>
              </a:tabLst>
            </a:pPr>
            <a:r>
              <a:rPr lang="ja-JP" altLang="en-US" sz="1400" b="1" dirty="0">
                <a:latin typeface="ＭＳ Ｐゴシック" panose="020B0600070205080204" pitchFamily="50" charset="-128"/>
              </a:rPr>
              <a:t>ハイボール　　　　 　  </a:t>
            </a:r>
            <a:r>
              <a:rPr lang="en-US" altLang="ja-JP" sz="1400" b="1" dirty="0">
                <a:latin typeface="ＭＳ Ｐゴシック" panose="020B0600070205080204" pitchFamily="50" charset="-128"/>
              </a:rPr>
              <a:t>\450</a:t>
            </a:r>
          </a:p>
          <a:p>
            <a:pPr>
              <a:lnSpc>
                <a:spcPts val="1400"/>
              </a:lnSpc>
              <a:tabLst>
                <a:tab pos="1581150" algn="r"/>
              </a:tabLst>
            </a:pP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角ハイボール　　　　 ￥</a:t>
            </a:r>
            <a:r>
              <a:rPr lang="en-US" altLang="ja-JP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550</a:t>
            </a:r>
            <a:endParaRPr lang="ja-JP" altLang="en-US" sz="1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400"/>
              </a:lnSpc>
              <a:tabLst>
                <a:tab pos="1581150" algn="r"/>
              </a:tabLst>
            </a:pPr>
            <a:r>
              <a:rPr lang="ja-JP" altLang="en-US" sz="1400" b="1" dirty="0">
                <a:latin typeface="ＭＳ Ｐゴシック" panose="020B0600070205080204" pitchFamily="50" charset="-128"/>
              </a:rPr>
              <a:t>梅酒・日本酒･焼酎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  </a:t>
            </a:r>
            <a:r>
              <a:rPr lang="ja-JP" altLang="en-US" sz="1400" b="1" dirty="0">
                <a:latin typeface="ＭＳ Ｐゴシック" panose="020B0600070205080204" pitchFamily="50" charset="-128"/>
              </a:rPr>
              <a:t>￥</a:t>
            </a:r>
            <a:r>
              <a:rPr lang="en-US" altLang="ja-JP" sz="1400" b="1" dirty="0">
                <a:latin typeface="ＭＳ Ｐゴシック" panose="020B0600070205080204" pitchFamily="50" charset="-128"/>
              </a:rPr>
              <a:t>500</a:t>
            </a:r>
          </a:p>
          <a:p>
            <a:pPr>
              <a:lnSpc>
                <a:spcPts val="1400"/>
              </a:lnSpc>
              <a:tabLst>
                <a:tab pos="1581150" algn="r"/>
              </a:tabLst>
            </a:pP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134967" y="8693347"/>
            <a:ext cx="3095948" cy="40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spc="-4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薪ストーブカフェ</a:t>
            </a:r>
            <a:r>
              <a:rPr lang="ja-JP" altLang="en-US" spc="-4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コロケット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1277568" y="8950974"/>
            <a:ext cx="25124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TEL: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072-289-8675</a:t>
            </a:r>
            <a:endParaRPr lang="ja-JP" altLang="en-US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269117" y="9331000"/>
            <a:ext cx="2532792" cy="1069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100"/>
              </a:lnSpc>
            </a:pPr>
            <a:r>
              <a:rPr lang="zh-TW" altLang="en-US" sz="1100" spc="4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〒</a:t>
            </a:r>
            <a:r>
              <a:rPr lang="en-US" altLang="ja-JP" sz="1100" spc="4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593</a:t>
            </a:r>
            <a:r>
              <a:rPr lang="en-US" altLang="zh-TW" sz="1100" spc="4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r>
              <a:rPr lang="en-US" altLang="ja-JP" sz="1100" spc="4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8307</a:t>
            </a:r>
            <a:r>
              <a:rPr lang="en-US" altLang="zh-TW" sz="1100" spc="4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1100" spc="4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堺市西区平岡町</a:t>
            </a:r>
            <a:r>
              <a:rPr lang="en-US" altLang="ja-JP" sz="1100" spc="4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24-1</a:t>
            </a:r>
            <a:endParaRPr lang="en-US" altLang="zh-TW" sz="1100" spc="4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100" spc="7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        http://korocket.com</a:t>
            </a:r>
          </a:p>
          <a:p>
            <a:r>
              <a:rPr lang="en-US" altLang="zh-TW" sz="1100" spc="7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zh-TW" altLang="en-US" sz="1100" spc="7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営業時間</a:t>
            </a:r>
            <a:r>
              <a:rPr lang="en-US" altLang="zh-TW" sz="1100" spc="7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 </a:t>
            </a:r>
            <a:r>
              <a:rPr lang="en-US" altLang="ja-JP" sz="1400" b="1" spc="7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</a:t>
            </a:r>
            <a:r>
              <a:rPr lang="en-US" altLang="zh-TW" sz="1400" b="1" spc="7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:00 </a:t>
            </a:r>
            <a:r>
              <a:rPr lang="zh-TW" altLang="en-US" sz="1400" b="1" spc="7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 </a:t>
            </a:r>
            <a:r>
              <a:rPr lang="en-US" altLang="ja-JP" sz="1400" b="1" spc="7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23</a:t>
            </a:r>
            <a:r>
              <a:rPr lang="en-US" altLang="zh-TW" sz="1400" b="1" spc="7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:00</a:t>
            </a:r>
          </a:p>
          <a:p>
            <a:r>
              <a:rPr lang="ja-JP" altLang="en-US" sz="1100" spc="7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（</a:t>
            </a:r>
            <a:r>
              <a:rPr lang="en-US" altLang="ja-JP" sz="1100" spc="7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14</a:t>
            </a:r>
            <a:r>
              <a:rPr lang="ja-JP" altLang="en-US" sz="1100" spc="7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時～</a:t>
            </a:r>
            <a:r>
              <a:rPr lang="en-US" altLang="ja-JP" sz="1100" spc="7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18</a:t>
            </a:r>
            <a:r>
              <a:rPr lang="ja-JP" altLang="en-US" sz="1100" spc="7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時迄は休憩）</a:t>
            </a:r>
            <a:endParaRPr lang="en-US" altLang="ja-JP" sz="1100" spc="7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b="1" spc="7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木曜日定休日</a:t>
            </a:r>
            <a:endParaRPr lang="en-US" altLang="zh-TW" sz="1100" b="1" spc="7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spc="7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31" y="3808765"/>
            <a:ext cx="947930" cy="252985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266" y="2324070"/>
            <a:ext cx="947930" cy="256033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33" y="5662361"/>
            <a:ext cx="678931" cy="315023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621" y="5649160"/>
            <a:ext cx="940962" cy="286587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2060225-8D77-4CC0-81DF-B340BAC48FDE}"/>
              </a:ext>
            </a:extLst>
          </p:cNvPr>
          <p:cNvSpPr txBox="1"/>
          <p:nvPr/>
        </p:nvSpPr>
        <p:spPr>
          <a:xfrm>
            <a:off x="2967770" y="1515130"/>
            <a:ext cx="20589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Yayoi OCRB" pitchFamily="2" charset="0"/>
                <a:ea typeface="BIZ UDPゴシック" panose="020B0400000000000000" pitchFamily="50" charset="-128"/>
              </a:rPr>
              <a:t>メニュー</a:t>
            </a:r>
          </a:p>
        </p:txBody>
      </p:sp>
      <p:pic>
        <p:nvPicPr>
          <p:cNvPr id="36" name="図 35">
            <a:extLst>
              <a:ext uri="{FF2B5EF4-FFF2-40B4-BE49-F238E27FC236}">
                <a16:creationId xmlns:a16="http://schemas.microsoft.com/office/drawing/2014/main" id="{DD5B6DE5-357D-4469-9B82-DA742F3C5CC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339" y="2407005"/>
            <a:ext cx="3392431" cy="466345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E397A88-27DF-4C3B-95A4-B83723D5AECF}"/>
              </a:ext>
            </a:extLst>
          </p:cNvPr>
          <p:cNvSpPr/>
          <p:nvPr/>
        </p:nvSpPr>
        <p:spPr>
          <a:xfrm>
            <a:off x="2567388" y="2393861"/>
            <a:ext cx="29206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spc="4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ランチタイム　</a:t>
            </a:r>
            <a:r>
              <a:rPr lang="en-US" altLang="ja-JP" sz="1600" spc="4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11</a:t>
            </a:r>
            <a:r>
              <a:rPr lang="ja-JP" altLang="en-US" sz="16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Calibri" panose="020F0502020204030204" pitchFamily="34" charset="0"/>
              </a:rPr>
              <a:t>：</a:t>
            </a:r>
            <a:r>
              <a:rPr lang="en-US" altLang="ja-JP" sz="16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Calibri" panose="020F0502020204030204" pitchFamily="34" charset="0"/>
              </a:rPr>
              <a:t>00</a:t>
            </a:r>
            <a:r>
              <a:rPr lang="ja-JP" altLang="en-US" sz="16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Calibri" panose="020F0502020204030204" pitchFamily="34" charset="0"/>
              </a:rPr>
              <a:t>～</a:t>
            </a:r>
            <a:r>
              <a:rPr lang="en-US" altLang="ja-JP" sz="16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Calibri" panose="020F0502020204030204" pitchFamily="34" charset="0"/>
              </a:rPr>
              <a:t>14</a:t>
            </a:r>
            <a:r>
              <a:rPr lang="ja-JP" altLang="en-US" sz="16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Calibri" panose="020F0502020204030204" pitchFamily="34" charset="0"/>
              </a:rPr>
              <a:t>：</a:t>
            </a:r>
            <a:r>
              <a:rPr lang="en-US" altLang="ja-JP" sz="16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Calibri" panose="020F0502020204030204" pitchFamily="34" charset="0"/>
              </a:rPr>
              <a:t>00</a:t>
            </a:r>
            <a:endParaRPr lang="ja-JP" altLang="en-US" sz="16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30A8D8C-26CC-4DCC-A5BC-DBF7A4D52755}"/>
              </a:ext>
            </a:extLst>
          </p:cNvPr>
          <p:cNvSpPr txBox="1"/>
          <p:nvPr/>
        </p:nvSpPr>
        <p:spPr>
          <a:xfrm>
            <a:off x="5411306" y="1415935"/>
            <a:ext cx="1316739" cy="709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0000FF"/>
                </a:solidFill>
              </a:rPr>
              <a:t>ピザ単品</a:t>
            </a:r>
            <a:endParaRPr kumimoji="1" lang="en-US" altLang="ja-JP" b="1" dirty="0">
              <a:solidFill>
                <a:srgbClr val="0000FF"/>
              </a:solidFill>
            </a:endParaRPr>
          </a:p>
          <a:p>
            <a:r>
              <a:rPr kumimoji="1" lang="en-US" altLang="ja-JP" b="1" dirty="0">
                <a:solidFill>
                  <a:srgbClr val="0000FF"/>
                </a:solidFill>
              </a:rPr>
              <a:t>500</a:t>
            </a:r>
            <a:r>
              <a:rPr kumimoji="1" lang="ja-JP" altLang="en-US" b="1" dirty="0">
                <a:solidFill>
                  <a:srgbClr val="0000FF"/>
                </a:solidFill>
              </a:rPr>
              <a:t>円</a:t>
            </a:r>
            <a:r>
              <a:rPr kumimoji="1" lang="en-US" altLang="ja-JP" b="1" dirty="0">
                <a:solidFill>
                  <a:srgbClr val="0000FF"/>
                </a:solidFill>
              </a:rPr>
              <a:t>+</a:t>
            </a:r>
            <a:r>
              <a:rPr kumimoji="1" lang="ja-JP" altLang="en-US" b="1" dirty="0">
                <a:solidFill>
                  <a:srgbClr val="0000FF"/>
                </a:solidFill>
              </a:rPr>
              <a:t>税</a:t>
            </a:r>
          </a:p>
        </p:txBody>
      </p:sp>
      <p:pic>
        <p:nvPicPr>
          <p:cNvPr id="42" name="グラフィックス 41" descr="ホール ピザ">
            <a:extLst>
              <a:ext uri="{FF2B5EF4-FFF2-40B4-BE49-F238E27FC236}">
                <a16:creationId xmlns:a16="http://schemas.microsoft.com/office/drawing/2014/main" id="{916FA4CD-4592-4974-9E56-B4255198DED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484817" y="633821"/>
            <a:ext cx="914400" cy="914400"/>
          </a:xfrm>
          <a:prstGeom prst="rect">
            <a:avLst/>
          </a:prstGeom>
        </p:spPr>
      </p:pic>
      <p:pic>
        <p:nvPicPr>
          <p:cNvPr id="44" name="グラフィックス 43" descr="ピザ">
            <a:extLst>
              <a:ext uri="{FF2B5EF4-FFF2-40B4-BE49-F238E27FC236}">
                <a16:creationId xmlns:a16="http://schemas.microsoft.com/office/drawing/2014/main" id="{84D04B77-768A-467F-98D1-B0666F51F17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14043821">
            <a:off x="1793049" y="1290141"/>
            <a:ext cx="914400" cy="914400"/>
          </a:xfrm>
          <a:prstGeom prst="rect">
            <a:avLst/>
          </a:prstGeom>
        </p:spPr>
      </p:pic>
      <p:pic>
        <p:nvPicPr>
          <p:cNvPr id="46" name="グラフィックス 45" descr="音符">
            <a:extLst>
              <a:ext uri="{FF2B5EF4-FFF2-40B4-BE49-F238E27FC236}">
                <a16:creationId xmlns:a16="http://schemas.microsoft.com/office/drawing/2014/main" id="{CFDD60D5-6D8A-43D2-BF3F-B8E493C2FF9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193243" y="8865797"/>
            <a:ext cx="440130" cy="440130"/>
          </a:xfrm>
          <a:prstGeom prst="rect">
            <a:avLst/>
          </a:prstGeom>
        </p:spPr>
      </p:pic>
      <p:sp>
        <p:nvSpPr>
          <p:cNvPr id="47" name="リボン: 上に曲がる 46">
            <a:extLst>
              <a:ext uri="{FF2B5EF4-FFF2-40B4-BE49-F238E27FC236}">
                <a16:creationId xmlns:a16="http://schemas.microsoft.com/office/drawing/2014/main" id="{436D23D8-66A1-4A5B-9C3B-7FFCA765C4DF}"/>
              </a:ext>
            </a:extLst>
          </p:cNvPr>
          <p:cNvSpPr/>
          <p:nvPr/>
        </p:nvSpPr>
        <p:spPr>
          <a:xfrm>
            <a:off x="4711442" y="8922445"/>
            <a:ext cx="1949443" cy="350809"/>
          </a:xfrm>
          <a:prstGeom prst="ribbon2">
            <a:avLst>
              <a:gd name="adj1" fmla="val 16667"/>
              <a:gd name="adj2" fmla="val 65808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8173D987-A1B2-40D6-960E-5EEACA164554}"/>
              </a:ext>
            </a:extLst>
          </p:cNvPr>
          <p:cNvSpPr txBox="1"/>
          <p:nvPr/>
        </p:nvSpPr>
        <p:spPr>
          <a:xfrm>
            <a:off x="5182186" y="8841617"/>
            <a:ext cx="1270189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カラオケ</a:t>
            </a:r>
          </a:p>
        </p:txBody>
      </p:sp>
      <p:pic>
        <p:nvPicPr>
          <p:cNvPr id="50" name="グラフィックス 49" descr="楽譜">
            <a:extLst>
              <a:ext uri="{FF2B5EF4-FFF2-40B4-BE49-F238E27FC236}">
                <a16:creationId xmlns:a16="http://schemas.microsoft.com/office/drawing/2014/main" id="{E79ACABA-5766-4FEC-8275-F91EBEEA4D80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173528" y="9062804"/>
            <a:ext cx="914400" cy="914400"/>
          </a:xfrm>
          <a:prstGeom prst="rect">
            <a:avLst/>
          </a:prstGeom>
        </p:spPr>
      </p:pic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A5BB42FD-1734-40DC-B235-E0EA90B08C2B}"/>
              </a:ext>
            </a:extLst>
          </p:cNvPr>
          <p:cNvSpPr txBox="1"/>
          <p:nvPr/>
        </p:nvSpPr>
        <p:spPr>
          <a:xfrm>
            <a:off x="5175146" y="9332746"/>
            <a:ext cx="1471194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１曲</a:t>
            </a:r>
            <a:r>
              <a:rPr kumimoji="1" lang="en-US" altLang="ja-JP" b="1" dirty="0"/>
              <a:t>100</a:t>
            </a:r>
            <a:r>
              <a:rPr kumimoji="1" lang="ja-JP" altLang="en-US" b="1" dirty="0"/>
              <a:t>円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CE0781AC-B52D-4C81-8C52-4DBD3C930639}"/>
              </a:ext>
            </a:extLst>
          </p:cNvPr>
          <p:cNvSpPr txBox="1"/>
          <p:nvPr/>
        </p:nvSpPr>
        <p:spPr>
          <a:xfrm>
            <a:off x="4399803" y="9872668"/>
            <a:ext cx="21425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/>
              <a:t>カラオケタイム</a:t>
            </a:r>
            <a:r>
              <a:rPr lang="ja-JP" altLang="en-US" sz="1200" b="1" dirty="0"/>
              <a:t>　　</a:t>
            </a:r>
            <a:r>
              <a:rPr lang="en-US" altLang="ja-JP" sz="1200" b="1" dirty="0"/>
              <a:t>18</a:t>
            </a:r>
            <a:r>
              <a:rPr lang="ja-JP" altLang="en-US" sz="1200" b="1" dirty="0"/>
              <a:t>時～</a:t>
            </a:r>
            <a:r>
              <a:rPr lang="en-US" altLang="ja-JP" sz="1200" b="1" dirty="0"/>
              <a:t>23</a:t>
            </a:r>
            <a:r>
              <a:rPr lang="ja-JP" altLang="en-US" sz="1200" b="1" dirty="0"/>
              <a:t>時</a:t>
            </a:r>
            <a:endParaRPr kumimoji="1" lang="ja-JP" altLang="en-US" sz="1200" b="1" dirty="0"/>
          </a:p>
        </p:txBody>
      </p:sp>
      <p:sp>
        <p:nvSpPr>
          <p:cNvPr id="56" name="四角形: メモ 55">
            <a:extLst>
              <a:ext uri="{FF2B5EF4-FFF2-40B4-BE49-F238E27FC236}">
                <a16:creationId xmlns:a16="http://schemas.microsoft.com/office/drawing/2014/main" id="{D83715D1-9E9F-4789-8EE3-E7FC0F572961}"/>
              </a:ext>
            </a:extLst>
          </p:cNvPr>
          <p:cNvSpPr/>
          <p:nvPr/>
        </p:nvSpPr>
        <p:spPr>
          <a:xfrm>
            <a:off x="3821987" y="9742051"/>
            <a:ext cx="2762012" cy="499425"/>
          </a:xfrm>
          <a:prstGeom prst="foldedCorner">
            <a:avLst>
              <a:gd name="adj" fmla="val 26203"/>
            </a:avLst>
          </a:prstGeom>
          <a:noFill/>
          <a:ln w="19050">
            <a:solidFill>
              <a:srgbClr val="00B9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8" name="グラフィックス 57" descr="ポッドキャスト">
            <a:extLst>
              <a:ext uri="{FF2B5EF4-FFF2-40B4-BE49-F238E27FC236}">
                <a16:creationId xmlns:a16="http://schemas.microsoft.com/office/drawing/2014/main" id="{67E9FBB8-CC39-460F-8D0A-E57248BC5ABF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928555" y="9727491"/>
            <a:ext cx="499426" cy="499426"/>
          </a:xfrm>
          <a:prstGeom prst="rect">
            <a:avLst/>
          </a:prstGeom>
        </p:spPr>
      </p:pic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A2C5C7F5-A432-45B0-9AD8-E7FFC9129839}"/>
              </a:ext>
            </a:extLst>
          </p:cNvPr>
          <p:cNvSpPr/>
          <p:nvPr/>
        </p:nvSpPr>
        <p:spPr>
          <a:xfrm>
            <a:off x="2427486" y="2121234"/>
            <a:ext cx="391118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ピザのメニューは裏面に記載しています。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428E752-10CA-46AC-AAA9-534914DE03C7}"/>
              </a:ext>
            </a:extLst>
          </p:cNvPr>
          <p:cNvSpPr txBox="1"/>
          <p:nvPr/>
        </p:nvSpPr>
        <p:spPr>
          <a:xfrm>
            <a:off x="958599" y="1179904"/>
            <a:ext cx="2354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highlight>
                  <a:srgbClr val="00FF00"/>
                </a:highlight>
                <a:latin typeface="Walbaum Display Heavy" panose="020B0604020202020204" pitchFamily="18" charset="0"/>
              </a:rPr>
              <a:t>W</a:t>
            </a:r>
            <a:r>
              <a:rPr lang="ja-JP" altLang="en-US" sz="1200" b="1" dirty="0">
                <a:highlight>
                  <a:srgbClr val="00FF00"/>
                </a:highlight>
                <a:latin typeface="Walbaum Display Heavy" panose="020B0604020202020204" pitchFamily="18" charset="0"/>
              </a:rPr>
              <a:t>チーズトッピングは</a:t>
            </a:r>
            <a:r>
              <a:rPr lang="en-US" altLang="ja-JP" sz="1200" b="1" dirty="0">
                <a:highlight>
                  <a:srgbClr val="00FF00"/>
                </a:highlight>
                <a:latin typeface="Walbaum Display Heavy" panose="020B0604020202020204" pitchFamily="18" charset="0"/>
              </a:rPr>
              <a:t>+</a:t>
            </a:r>
            <a:r>
              <a:rPr lang="ja-JP" altLang="en-US" sz="1200" b="1" dirty="0">
                <a:highlight>
                  <a:srgbClr val="00FF00"/>
                </a:highlight>
                <a:latin typeface="Walbaum Display Heavy" panose="020B0604020202020204" pitchFamily="18" charset="0"/>
              </a:rPr>
              <a:t>￥</a:t>
            </a:r>
            <a:r>
              <a:rPr lang="en-US" altLang="ja-JP" sz="1200" b="1" dirty="0">
                <a:highlight>
                  <a:srgbClr val="00FF00"/>
                </a:highlight>
                <a:latin typeface="Walbaum Display Heavy" panose="020B0604020202020204" pitchFamily="18" charset="0"/>
              </a:rPr>
              <a:t>100</a:t>
            </a:r>
            <a:endParaRPr kumimoji="1" lang="ja-JP" altLang="en-US" sz="1200" b="1" dirty="0">
              <a:highlight>
                <a:srgbClr val="00FF00"/>
              </a:highlight>
              <a:latin typeface="Walbaum Display Heavy" panose="020B0604020202020204" pitchFamily="18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2F208B5-9DAA-4EA9-943F-85894839B2BC}"/>
              </a:ext>
            </a:extLst>
          </p:cNvPr>
          <p:cNvSpPr txBox="1"/>
          <p:nvPr/>
        </p:nvSpPr>
        <p:spPr>
          <a:xfrm>
            <a:off x="986884" y="7979881"/>
            <a:ext cx="5795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夜の部（</a:t>
            </a:r>
            <a:r>
              <a:rPr kumimoji="1" lang="en-US" altLang="ja-JP" sz="1200" dirty="0"/>
              <a:t>18</a:t>
            </a:r>
            <a:r>
              <a:rPr kumimoji="1" lang="ja-JP" altLang="en-US" sz="1200" dirty="0"/>
              <a:t>：</a:t>
            </a:r>
            <a:r>
              <a:rPr kumimoji="1" lang="en-US" altLang="ja-JP" sz="1200" dirty="0"/>
              <a:t>00</a:t>
            </a:r>
            <a:r>
              <a:rPr kumimoji="1" lang="ja-JP" altLang="en-US" sz="1200" dirty="0"/>
              <a:t>～）につきましては、セット料金（チャージ料金）はいただきませんが、</a:t>
            </a:r>
            <a:endParaRPr kumimoji="1" lang="en-US" altLang="ja-JP" sz="1200" dirty="0"/>
          </a:p>
          <a:p>
            <a:r>
              <a:rPr lang="ja-JP" altLang="en-US" sz="1200" dirty="0"/>
              <a:t>皆様に付きだし又はお菓子（￥</a:t>
            </a:r>
            <a:r>
              <a:rPr lang="en-US" altLang="ja-JP" sz="1200" dirty="0"/>
              <a:t>300</a:t>
            </a:r>
            <a:r>
              <a:rPr lang="ja-JP" altLang="en-US" sz="1200" dirty="0"/>
              <a:t>）をお出ししております。ご了承ください。</a:t>
            </a:r>
            <a:endParaRPr lang="en-US" altLang="ja-JP" sz="1200" dirty="0"/>
          </a:p>
          <a:p>
            <a:r>
              <a:rPr lang="ja-JP" altLang="en-US" sz="1200" dirty="0"/>
              <a:t>　</a:t>
            </a:r>
            <a:r>
              <a:rPr lang="ja-JP" altLang="en-US" sz="1200" b="1" dirty="0"/>
              <a:t>深夜割増制にご協力お願いいたします。</a:t>
            </a:r>
            <a:endParaRPr lang="en-US" altLang="ja-JP" sz="1200" b="1" dirty="0"/>
          </a:p>
          <a:p>
            <a:r>
              <a:rPr lang="ja-JP" altLang="en-US" sz="1200" b="1" dirty="0"/>
              <a:t>　　　　　　　（</a:t>
            </a:r>
            <a:r>
              <a:rPr lang="en-US" altLang="ja-JP" sz="1200" b="1" dirty="0"/>
              <a:t>23</a:t>
            </a:r>
            <a:r>
              <a:rPr lang="ja-JP" altLang="en-US" sz="1200" b="1" dirty="0"/>
              <a:t>：</a:t>
            </a:r>
            <a:r>
              <a:rPr lang="en-US" altLang="ja-JP" sz="1200" b="1" dirty="0"/>
              <a:t>30</a:t>
            </a:r>
            <a:r>
              <a:rPr lang="ja-JP" altLang="en-US" sz="1200" b="1" dirty="0"/>
              <a:t>時以降の御利用は</a:t>
            </a:r>
            <a:r>
              <a:rPr lang="en-US" altLang="ja-JP" sz="1200" b="1" dirty="0"/>
              <a:t>1</a:t>
            </a:r>
            <a:r>
              <a:rPr lang="ja-JP" altLang="en-US" sz="1200" b="1" dirty="0"/>
              <a:t>時間毎に</a:t>
            </a:r>
            <a:r>
              <a:rPr lang="en-US" altLang="ja-JP" sz="1200" b="1" dirty="0"/>
              <a:t>+\1,000</a:t>
            </a:r>
            <a:r>
              <a:rPr lang="ja-JP" altLang="en-US" sz="1200" b="1" dirty="0"/>
              <a:t>の割増料金をいただきます。</a:t>
            </a:r>
            <a:r>
              <a:rPr lang="en-US" altLang="ja-JP" sz="1200" b="1" dirty="0"/>
              <a:t>)</a:t>
            </a:r>
          </a:p>
          <a:p>
            <a:endParaRPr lang="en-US" altLang="ja-JP" sz="1200" b="1" dirty="0"/>
          </a:p>
          <a:p>
            <a:endParaRPr kumimoji="1" lang="ja-JP" altLang="en-US" sz="12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3135565-A616-41D7-891C-41895393DE74}"/>
              </a:ext>
            </a:extLst>
          </p:cNvPr>
          <p:cNvSpPr txBox="1"/>
          <p:nvPr/>
        </p:nvSpPr>
        <p:spPr>
          <a:xfrm>
            <a:off x="925971" y="6991044"/>
            <a:ext cx="2290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highlight>
                  <a:srgbClr val="6FBA2C"/>
                </a:highlight>
                <a:latin typeface="Forte" panose="03060902040502070203" pitchFamily="66" charset="0"/>
              </a:rPr>
              <a:t>Bottle</a:t>
            </a:r>
            <a:r>
              <a:rPr kumimoji="1" lang="ja-JP" altLang="en-US" sz="2400" dirty="0">
                <a:highlight>
                  <a:srgbClr val="6FBA2C"/>
                </a:highlight>
                <a:latin typeface="Forte" panose="03060902040502070203" pitchFamily="66" charset="0"/>
              </a:rPr>
              <a:t> </a:t>
            </a:r>
            <a:r>
              <a:rPr kumimoji="1" lang="en-US" altLang="ja-JP" sz="2400" dirty="0">
                <a:highlight>
                  <a:srgbClr val="6FBA2C"/>
                </a:highlight>
                <a:latin typeface="Forte" panose="03060902040502070203" pitchFamily="66" charset="0"/>
              </a:rPr>
              <a:t>Keep</a:t>
            </a:r>
            <a:endParaRPr kumimoji="1" lang="ja-JP" altLang="en-US" sz="2400" dirty="0">
              <a:highlight>
                <a:srgbClr val="6FBA2C"/>
              </a:highlight>
              <a:latin typeface="Forte" panose="03060902040502070203" pitchFamily="66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BDF533E-F542-4A8A-AB08-38313FCBAAF2}"/>
              </a:ext>
            </a:extLst>
          </p:cNvPr>
          <p:cNvSpPr txBox="1"/>
          <p:nvPr/>
        </p:nvSpPr>
        <p:spPr>
          <a:xfrm>
            <a:off x="1143570" y="7408092"/>
            <a:ext cx="5396190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焼酎各種￥</a:t>
            </a:r>
            <a:r>
              <a:rPr kumimoji="1" lang="en-US" altLang="ja-JP" sz="1800" dirty="0"/>
              <a:t>3,000(</a:t>
            </a:r>
            <a:r>
              <a:rPr kumimoji="1" lang="ja-JP" altLang="en-US" sz="1800" dirty="0"/>
              <a:t>税抜</a:t>
            </a:r>
            <a:r>
              <a:rPr kumimoji="1" lang="en-US" altLang="ja-JP" sz="1800" dirty="0"/>
              <a:t>)</a:t>
            </a:r>
            <a:r>
              <a:rPr kumimoji="1" lang="ja-JP" altLang="en-US" sz="1800" dirty="0"/>
              <a:t>　　ｳｲｽｷｰ￥</a:t>
            </a:r>
            <a:r>
              <a:rPr kumimoji="1" lang="en-US" altLang="ja-JP" sz="1800" dirty="0"/>
              <a:t>4,000(</a:t>
            </a:r>
            <a:r>
              <a:rPr kumimoji="1" lang="ja-JP" altLang="en-US" sz="1800" dirty="0"/>
              <a:t>税抜</a:t>
            </a:r>
            <a:r>
              <a:rPr kumimoji="1" lang="en-US" altLang="ja-JP" sz="1800" dirty="0"/>
              <a:t>)</a:t>
            </a:r>
            <a:r>
              <a:rPr kumimoji="1" lang="ja-JP" altLang="en-US" sz="1800" dirty="0"/>
              <a:t>～</a:t>
            </a:r>
            <a:r>
              <a:rPr kumimoji="1" lang="ja-JP" altLang="en-US" dirty="0"/>
              <a:t>　　</a:t>
            </a:r>
            <a:endParaRPr kumimoji="1" lang="ja-JP" altLang="en-US" sz="105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38516C7-4F99-4D4B-A038-56887DF0AB22}"/>
              </a:ext>
            </a:extLst>
          </p:cNvPr>
          <p:cNvSpPr txBox="1"/>
          <p:nvPr/>
        </p:nvSpPr>
        <p:spPr>
          <a:xfrm>
            <a:off x="2673125" y="7178436"/>
            <a:ext cx="36655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（お好みの銘柄がありましたらご用命ください。）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E65ACDD-7FE3-4016-A33F-EF9A0BB9D3A4}"/>
              </a:ext>
            </a:extLst>
          </p:cNvPr>
          <p:cNvSpPr txBox="1"/>
          <p:nvPr/>
        </p:nvSpPr>
        <p:spPr>
          <a:xfrm>
            <a:off x="4744135" y="623552"/>
            <a:ext cx="2470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highlight>
                  <a:srgbClr val="FFFF00"/>
                </a:highlight>
              </a:rPr>
              <a:t>価格は税抜価格です</a:t>
            </a:r>
            <a:r>
              <a:rPr kumimoji="1" lang="ja-JP" altLang="en-US" sz="2000" b="1" dirty="0"/>
              <a:t>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A565E1E-923C-43F2-8FFD-695735D4C317}"/>
              </a:ext>
            </a:extLst>
          </p:cNvPr>
          <p:cNvSpPr txBox="1"/>
          <p:nvPr/>
        </p:nvSpPr>
        <p:spPr>
          <a:xfrm>
            <a:off x="1075344" y="7741552"/>
            <a:ext cx="5480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【 </a:t>
            </a:r>
            <a:r>
              <a:rPr lang="ja-JP" altLang="en-US" sz="1200" dirty="0"/>
              <a:t>初飲みキープセット代￥</a:t>
            </a:r>
            <a:r>
              <a:rPr lang="en-US" altLang="ja-JP" sz="1200" dirty="0"/>
              <a:t>500</a:t>
            </a:r>
            <a:r>
              <a:rPr lang="ja-JP" altLang="en-US" sz="1200" dirty="0"/>
              <a:t>　　単品の酒</a:t>
            </a:r>
            <a:r>
              <a:rPr lang="en-US" altLang="ja-JP" sz="1200" dirty="0"/>
              <a:t>2</a:t>
            </a:r>
            <a:r>
              <a:rPr lang="ja-JP" altLang="en-US" sz="1200" dirty="0"/>
              <a:t>杯以上ご注文後のお客様は￥</a:t>
            </a:r>
            <a:r>
              <a:rPr lang="en-US" altLang="ja-JP" sz="1200" dirty="0"/>
              <a:t>200  】</a:t>
            </a:r>
          </a:p>
          <a:p>
            <a:endParaRPr kumimoji="1" lang="ja-JP" altLang="en-US" sz="1200" dirty="0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67192EF3-B918-4736-9FF4-DD535232F4B9}"/>
              </a:ext>
            </a:extLst>
          </p:cNvPr>
          <p:cNvSpPr/>
          <p:nvPr/>
        </p:nvSpPr>
        <p:spPr>
          <a:xfrm>
            <a:off x="1045677" y="2714989"/>
            <a:ext cx="5418723" cy="1635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tabLst>
                <a:tab pos="2330450" algn="r"/>
                <a:tab pos="2933700" algn="l"/>
                <a:tab pos="5226050" algn="r"/>
              </a:tabLst>
            </a:pPr>
            <a:r>
              <a:rPr lang="ja-JP" altLang="en-US" sz="1600" b="1" spc="-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★お好みのピザと</a:t>
            </a:r>
            <a:r>
              <a:rPr lang="ja-JP" altLang="en-US" sz="1600" b="1" spc="-100" dirty="0">
                <a:latin typeface="ＭＳ Ｐゴシック" panose="020B0600070205080204" pitchFamily="50" charset="-128"/>
              </a:rPr>
              <a:t>飲物 （コーヒーか紅茶）の</a:t>
            </a:r>
            <a:r>
              <a:rPr lang="ja-JP" altLang="en-US" sz="1600" b="1" spc="-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セット</a:t>
            </a:r>
            <a:r>
              <a:rPr lang="ja-JP" altLang="en-US" sz="1600" spc="-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 　 </a:t>
            </a:r>
            <a:r>
              <a:rPr lang="ja-JP" altLang="en-US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￥</a:t>
            </a:r>
            <a:r>
              <a:rPr lang="en-US" altLang="ja-JP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600</a:t>
            </a:r>
          </a:p>
          <a:p>
            <a:pPr>
              <a:lnSpc>
                <a:spcPct val="150000"/>
              </a:lnSpc>
              <a:tabLst>
                <a:tab pos="2330450" algn="r"/>
                <a:tab pos="2933700" algn="l"/>
                <a:tab pos="5226050" algn="r"/>
              </a:tabLst>
            </a:pPr>
            <a:r>
              <a:rPr lang="ja-JP" altLang="en-US" sz="1600" b="1" spc="-100" dirty="0">
                <a:latin typeface="ＭＳ Ｐゴシック" panose="020B0600070205080204" pitchFamily="50" charset="-128"/>
              </a:rPr>
              <a:t>★お好みのピザと飲物 と小鉢一品（ｻﾗﾀﾞ等）のセット</a:t>
            </a:r>
            <a:r>
              <a:rPr lang="ja-JP" altLang="en-US" sz="1600" spc="-100" dirty="0">
                <a:latin typeface="ＭＳ Ｐゴシック" panose="020B0600070205080204" pitchFamily="50" charset="-128"/>
              </a:rPr>
              <a:t>　　　　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￥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650</a:t>
            </a:r>
          </a:p>
          <a:p>
            <a:pPr>
              <a:lnSpc>
                <a:spcPct val="150000"/>
              </a:lnSpc>
              <a:tabLst>
                <a:tab pos="2330450" algn="r"/>
                <a:tab pos="2933700" algn="l"/>
                <a:tab pos="5226050" algn="r"/>
              </a:tabLst>
            </a:pPr>
            <a:r>
              <a:rPr lang="ja-JP" altLang="en-US" sz="1600" b="1" dirty="0">
                <a:latin typeface="ＭＳ Ｐゴシック" panose="020B0600070205080204" pitchFamily="50" charset="-128"/>
              </a:rPr>
              <a:t>　　　</a:t>
            </a:r>
            <a:endParaRPr lang="en-US" altLang="ja-JP" sz="1600" b="1" dirty="0">
              <a:latin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  <a:tabLst>
                <a:tab pos="2330450" algn="r"/>
                <a:tab pos="2933700" algn="l"/>
                <a:tab pos="5226050" algn="r"/>
              </a:tabLst>
            </a:pPr>
            <a:endParaRPr lang="en-US" altLang="ja-JP" sz="1600" b="1" dirty="0">
              <a:latin typeface="ＭＳ Ｐゴシック" panose="020B0600070205080204" pitchFamily="50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BB6F28F8-8AE7-42B5-B7E6-61A684CE387B}"/>
              </a:ext>
            </a:extLst>
          </p:cNvPr>
          <p:cNvSpPr/>
          <p:nvPr/>
        </p:nvSpPr>
        <p:spPr>
          <a:xfrm>
            <a:off x="1051933" y="4047929"/>
            <a:ext cx="2548308" cy="1853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  <a:tabLst>
                <a:tab pos="2308225" algn="r"/>
              </a:tabLst>
            </a:pP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コーヒー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ホット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or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アイス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￥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400</a:t>
            </a:r>
          </a:p>
          <a:p>
            <a:pPr>
              <a:lnSpc>
                <a:spcPts val="2000"/>
              </a:lnSpc>
              <a:tabLst>
                <a:tab pos="2308225" algn="r"/>
              </a:tabLst>
            </a:pP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紅茶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ホット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or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アイス）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￥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400</a:t>
            </a:r>
          </a:p>
          <a:p>
            <a:pPr>
              <a:lnSpc>
                <a:spcPts val="2000"/>
              </a:lnSpc>
              <a:tabLst>
                <a:tab pos="2308225" algn="r"/>
              </a:tabLst>
            </a:pPr>
            <a:r>
              <a:rPr lang="ja-JP" altLang="en-US" sz="1400" dirty="0">
                <a:latin typeface="ＭＳ Ｐゴシック" panose="020B0600070205080204" pitchFamily="50" charset="-128"/>
              </a:rPr>
              <a:t>コーラ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￥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400</a:t>
            </a:r>
          </a:p>
          <a:p>
            <a:pPr>
              <a:lnSpc>
                <a:spcPts val="2000"/>
              </a:lnSpc>
              <a:tabLst>
                <a:tab pos="2308225" algn="r"/>
              </a:tabLst>
            </a:pPr>
            <a:r>
              <a:rPr lang="ja-JP" altLang="en-US" sz="1400" dirty="0">
                <a:latin typeface="ＭＳ Ｐゴシック" panose="020B0600070205080204" pitchFamily="50" charset="-128"/>
              </a:rPr>
              <a:t>ジンジャエール</a:t>
            </a:r>
            <a:r>
              <a:rPr lang="en-US" altLang="ja-JP" sz="1400" dirty="0">
                <a:latin typeface="ＭＳ Ｐゴシック" panose="020B0600070205080204" pitchFamily="50" charset="-128"/>
              </a:rPr>
              <a:t>	</a:t>
            </a:r>
            <a:r>
              <a:rPr lang="ja-JP" altLang="en-US" sz="1400" dirty="0">
                <a:latin typeface="ＭＳ Ｐゴシック" panose="020B0600070205080204" pitchFamily="50" charset="-128"/>
              </a:rPr>
              <a:t>￥</a:t>
            </a:r>
            <a:r>
              <a:rPr lang="en-US" altLang="ja-JP" sz="1400" dirty="0">
                <a:latin typeface="ＭＳ Ｐゴシック" panose="020B0600070205080204" pitchFamily="50" charset="-128"/>
              </a:rPr>
              <a:t>400</a:t>
            </a:r>
          </a:p>
          <a:p>
            <a:pPr>
              <a:lnSpc>
                <a:spcPts val="2000"/>
              </a:lnSpc>
              <a:tabLst>
                <a:tab pos="2308225" algn="r"/>
              </a:tabLst>
            </a:pPr>
            <a:r>
              <a:rPr lang="ja-JP" altLang="en-US" sz="1400" spc="-100" dirty="0">
                <a:latin typeface="ＭＳ Ｐゴシック" panose="020B0600070205080204" pitchFamily="50" charset="-128"/>
              </a:rPr>
              <a:t>オレンジジュース</a:t>
            </a:r>
            <a:r>
              <a:rPr lang="en-US" altLang="ja-JP" sz="1400" dirty="0">
                <a:latin typeface="ＭＳ Ｐゴシック" panose="020B0600070205080204" pitchFamily="50" charset="-128"/>
              </a:rPr>
              <a:t>	</a:t>
            </a:r>
            <a:r>
              <a:rPr lang="ja-JP" altLang="en-US" sz="1400" dirty="0">
                <a:latin typeface="ＭＳ Ｐゴシック" panose="020B0600070205080204" pitchFamily="50" charset="-128"/>
              </a:rPr>
              <a:t>￥</a:t>
            </a:r>
            <a:r>
              <a:rPr lang="en-US" altLang="ja-JP" sz="1400" dirty="0">
                <a:latin typeface="ＭＳ Ｐゴシック" panose="020B0600070205080204" pitchFamily="50" charset="-128"/>
              </a:rPr>
              <a:t>400</a:t>
            </a:r>
          </a:p>
          <a:p>
            <a:pPr>
              <a:lnSpc>
                <a:spcPts val="2000"/>
              </a:lnSpc>
              <a:tabLst>
                <a:tab pos="2308225" algn="r"/>
              </a:tabLst>
            </a:pPr>
            <a:r>
              <a:rPr lang="ja-JP" altLang="en-US" sz="1400" spc="-100" dirty="0">
                <a:latin typeface="ＭＳ Ｐゴシック" panose="020B0600070205080204" pitchFamily="50" charset="-128"/>
              </a:rPr>
              <a:t>アップルジュース</a:t>
            </a:r>
            <a:r>
              <a:rPr lang="en-US" altLang="ja-JP" sz="1400" dirty="0">
                <a:latin typeface="ＭＳ Ｐゴシック" panose="020B0600070205080204" pitchFamily="50" charset="-128"/>
              </a:rPr>
              <a:t>	</a:t>
            </a:r>
            <a:r>
              <a:rPr lang="ja-JP" altLang="en-US" sz="1400" dirty="0">
                <a:latin typeface="ＭＳ Ｐゴシック" panose="020B0600070205080204" pitchFamily="50" charset="-128"/>
              </a:rPr>
              <a:t>￥</a:t>
            </a:r>
            <a:r>
              <a:rPr lang="en-US" altLang="ja-JP" sz="1400" dirty="0">
                <a:latin typeface="ＭＳ Ｐゴシック" panose="020B0600070205080204" pitchFamily="50" charset="-128"/>
              </a:rPr>
              <a:t>400</a:t>
            </a:r>
          </a:p>
          <a:p>
            <a:pPr>
              <a:lnSpc>
                <a:spcPts val="2000"/>
              </a:lnSpc>
              <a:tabLst>
                <a:tab pos="2308225" algn="r"/>
              </a:tabLst>
            </a:pPr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C9B61CCF-F911-4D29-8383-070F13AEF313}"/>
              </a:ext>
            </a:extLst>
          </p:cNvPr>
          <p:cNvSpPr txBox="1"/>
          <p:nvPr/>
        </p:nvSpPr>
        <p:spPr>
          <a:xfrm>
            <a:off x="3771471" y="4057731"/>
            <a:ext cx="27617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  <a:tabLst>
                <a:tab pos="2308225" algn="r"/>
              </a:tabLst>
            </a:pPr>
            <a:r>
              <a:rPr lang="ja-JP" altLang="en-US" sz="1400" dirty="0">
                <a:latin typeface="ＭＳ Ｐゴシック" panose="020B0600070205080204" pitchFamily="50" charset="-128"/>
              </a:rPr>
              <a:t>カルピス　　　　　　</a:t>
            </a:r>
            <a:r>
              <a:rPr lang="ja-JP" altLang="en-US" sz="1200" dirty="0">
                <a:latin typeface="ＭＳ Ｐゴシック" panose="020B0600070205080204" pitchFamily="50" charset="-128"/>
              </a:rPr>
              <a:t>　</a:t>
            </a:r>
            <a:r>
              <a:rPr lang="ja-JP" altLang="en-US" sz="1400" dirty="0">
                <a:latin typeface="ＭＳ Ｐゴシック" panose="020B0600070205080204" pitchFamily="50" charset="-128"/>
              </a:rPr>
              <a:t>　　　 ￥</a:t>
            </a:r>
            <a:r>
              <a:rPr lang="en-US" altLang="ja-JP" sz="1400" dirty="0">
                <a:latin typeface="ＭＳ Ｐゴシック" panose="020B0600070205080204" pitchFamily="50" charset="-128"/>
              </a:rPr>
              <a:t>400</a:t>
            </a:r>
          </a:p>
          <a:p>
            <a:pPr>
              <a:lnSpc>
                <a:spcPts val="2000"/>
              </a:lnSpc>
              <a:tabLst>
                <a:tab pos="2308225" algn="r"/>
              </a:tabLst>
            </a:pPr>
            <a:r>
              <a:rPr lang="ja-JP" altLang="en-US" sz="1400" dirty="0">
                <a:latin typeface="ＭＳ Ｐゴシック" panose="020B0600070205080204" pitchFamily="50" charset="-128"/>
              </a:rPr>
              <a:t>トマトジュース　　　　　　　￥</a:t>
            </a:r>
            <a:r>
              <a:rPr lang="en-US" altLang="ja-JP" sz="1400" dirty="0">
                <a:latin typeface="ＭＳ Ｐゴシック" panose="020B0600070205080204" pitchFamily="50" charset="-128"/>
              </a:rPr>
              <a:t>400</a:t>
            </a:r>
          </a:p>
          <a:p>
            <a:r>
              <a:rPr lang="ja-JP" altLang="en-US" sz="1400" dirty="0">
                <a:latin typeface="ＭＳ Ｐゴシック" panose="020B0600070205080204" pitchFamily="50" charset="-128"/>
              </a:rPr>
              <a:t>しょうが湯／ゆず茶 　 　 </a:t>
            </a:r>
            <a:r>
              <a:rPr lang="ja-JP" altLang="en-US" sz="1400" dirty="0">
                <a:latin typeface="+mj-ea"/>
                <a:ea typeface="+mj-ea"/>
              </a:rPr>
              <a:t>￥</a:t>
            </a:r>
            <a:r>
              <a:rPr lang="en-US" altLang="ja-JP" sz="1400" dirty="0">
                <a:latin typeface="+mj-ea"/>
                <a:ea typeface="+mj-ea"/>
              </a:rPr>
              <a:t>400</a:t>
            </a:r>
            <a:endParaRPr lang="ja-JP" altLang="en-US" sz="1400" dirty="0">
              <a:latin typeface="+mj-ea"/>
              <a:ea typeface="+mj-ea"/>
            </a:endParaRPr>
          </a:p>
          <a:p>
            <a:r>
              <a:rPr kumimoji="1" lang="ja-JP" altLang="en-US" sz="1400" dirty="0">
                <a:latin typeface="+mj-ea"/>
                <a:ea typeface="+mj-ea"/>
              </a:rPr>
              <a:t>マンゴ</a:t>
            </a:r>
            <a:r>
              <a:rPr lang="ja-JP" altLang="en-US" sz="1400" dirty="0">
                <a:latin typeface="+mj-ea"/>
                <a:ea typeface="+mj-ea"/>
              </a:rPr>
              <a:t>ジュース　　　　　</a:t>
            </a:r>
            <a:r>
              <a:rPr kumimoji="1" lang="ja-JP" altLang="en-US" sz="1400" dirty="0">
                <a:latin typeface="+mj-ea"/>
                <a:ea typeface="+mj-ea"/>
              </a:rPr>
              <a:t> 　￥</a:t>
            </a:r>
            <a:r>
              <a:rPr kumimoji="1" lang="en-US" altLang="ja-JP" sz="1400" dirty="0">
                <a:latin typeface="+mj-ea"/>
                <a:ea typeface="+mj-ea"/>
              </a:rPr>
              <a:t>400</a:t>
            </a:r>
          </a:p>
          <a:p>
            <a:r>
              <a:rPr lang="ja-JP" altLang="en-US" sz="1400" dirty="0">
                <a:latin typeface="+mj-ea"/>
                <a:ea typeface="+mj-ea"/>
              </a:rPr>
              <a:t>タピオカジュース　　　     ￥</a:t>
            </a:r>
            <a:r>
              <a:rPr lang="en-US" altLang="ja-JP" sz="1400" dirty="0">
                <a:latin typeface="+mj-ea"/>
                <a:ea typeface="+mj-ea"/>
              </a:rPr>
              <a:t>450</a:t>
            </a:r>
          </a:p>
          <a:p>
            <a:r>
              <a:rPr lang="ja-JP" altLang="en-US" sz="1400" dirty="0">
                <a:latin typeface="ＭＳ Ｐゴシック" panose="020B0600070205080204" pitchFamily="50" charset="-128"/>
              </a:rPr>
              <a:t>ウーロン茶　　　　　　　　　￥</a:t>
            </a:r>
            <a:r>
              <a:rPr lang="en-US" altLang="ja-JP" sz="1400" dirty="0">
                <a:latin typeface="ＭＳ Ｐゴシック" panose="020B0600070205080204" pitchFamily="50" charset="-128"/>
              </a:rPr>
              <a:t>400</a:t>
            </a:r>
          </a:p>
          <a:p>
            <a:endParaRPr kumimoji="1" lang="ja-JP" altLang="en-US" sz="1600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2A45D299-FABE-421D-B765-E2FB129012C1}"/>
              </a:ext>
            </a:extLst>
          </p:cNvPr>
          <p:cNvSpPr txBox="1"/>
          <p:nvPr/>
        </p:nvSpPr>
        <p:spPr>
          <a:xfrm>
            <a:off x="1946140" y="3046022"/>
            <a:ext cx="23352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spc="-100" dirty="0">
                <a:latin typeface="ＭＳ Ｐゴシック" panose="020B0600070205080204" pitchFamily="50" charset="-128"/>
              </a:rPr>
              <a:t> </a:t>
            </a:r>
            <a:r>
              <a:rPr lang="ja-JP" altLang="en-US" sz="1200" b="1" spc="-100" dirty="0">
                <a:latin typeface="ＭＳ Ｐゴシック" panose="020B0600070205080204" pitchFamily="50" charset="-128"/>
              </a:rPr>
              <a:t>（コーヒーか紅茶）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71132631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435</Words>
  <Application>Microsoft Office PowerPoint</Application>
  <PresentationFormat>ユーザー設定</PresentationFormat>
  <Paragraphs>55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HGPｺﾞｼｯｸE</vt:lpstr>
      <vt:lpstr>HGP創英角ｺﾞｼｯｸUB</vt:lpstr>
      <vt:lpstr>HGｺﾞｼｯｸE</vt:lpstr>
      <vt:lpstr>ＭＳ Ｐゴシック</vt:lpstr>
      <vt:lpstr>Arial</vt:lpstr>
      <vt:lpstr>Calibri</vt:lpstr>
      <vt:lpstr>Calibri Light</vt:lpstr>
      <vt:lpstr>Forte</vt:lpstr>
      <vt:lpstr>Walbaum Display Heavy</vt:lpstr>
      <vt:lpstr>Yayoi OCRB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2016-07-29T14:00:51Z</dcterms:created>
  <dcterms:modified xsi:type="dcterms:W3CDTF">2020-02-21T07:30:13Z</dcterms:modified>
</cp:coreProperties>
</file>